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4" r:id="rId12"/>
    <p:sldId id="265" r:id="rId13"/>
    <p:sldId id="268" r:id="rId14"/>
  </p:sldIdLst>
  <p:sldSz cx="9144000" cy="5143500" type="screen16x9"/>
  <p:notesSz cx="5143500" cy="9144000"/>
  <p:embeddedFontLst>
    <p:embeddedFont>
      <p:font typeface="Racama" pitchFamily="2" charset="0"/>
      <p:regular r:id="rId16"/>
    </p:embeddedFont>
  </p:embeddedFont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8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02"/>
  </p:normalViewPr>
  <p:slideViewPr>
    <p:cSldViewPr snapToGrid="0" snapToObjects="1">
      <p:cViewPr varScale="1">
        <p:scale>
          <a:sx n="154" d="100"/>
          <a:sy n="154" d="100"/>
        </p:scale>
        <p:origin x="3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6969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B45036-47A9-3A37-F306-B3AE5ADC6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4D215B-EACB-5448-4845-04CB7ADED5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9856F3-DD2E-2D7A-4033-65198CEF41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6E6443-9B69-0ED6-F60D-D03910C14E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6393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0710F-D76F-CE16-4E47-E5BB37162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59ABED-3AFE-5668-84A1-292C2C8E50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FC0ADE-7203-BAD3-FF77-05FF060B43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ED2FFE-6BEB-9420-6C47-94438AD01D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097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CD625-30AB-AC4F-641B-C5AA70E1D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BA36CF0-3877-5781-DAE8-F5D5456399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50F2FB-3EAD-F1E1-8AD7-A90872E826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37111E-B196-FA9E-0016-53FE41C4BC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025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5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371600"/>
            <a:ext cx="7315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0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edway</a:t>
            </a:r>
            <a:r>
              <a:rPr lang="en-US" sz="8000" dirty="0">
                <a:solidFill>
                  <a:srgbClr val="0070C0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.</a:t>
            </a:r>
            <a:r>
              <a:rPr lang="en-US" sz="8000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space</a:t>
            </a:r>
            <a:endParaRPr lang="en-US" sz="8000" dirty="0">
              <a:latin typeface="Racama" pitchFamily="2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единое школьное пространство</a:t>
            </a:r>
            <a:endParaRPr lang="en-US" sz="4800" dirty="0">
              <a:latin typeface="Racama" pitchFamily="2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731520" y="43891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chemeClr val="bg1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by</a:t>
            </a:r>
            <a:endParaRPr lang="en-US" sz="1100" dirty="0">
              <a:solidFill>
                <a:schemeClr val="bg1"/>
              </a:solidFill>
              <a:latin typeface="Racama" pitchFamily="2" charset="0"/>
            </a:endParaRPr>
          </a:p>
        </p:txBody>
      </p:sp>
      <p:pic>
        <p:nvPicPr>
          <p:cNvPr id="9" name="Picture 8" descr="A black and white logo&#10;&#10;AI-generated content may be incorrect.">
            <a:extLst>
              <a:ext uri="{FF2B5EF4-FFF2-40B4-BE49-F238E27FC236}">
                <a16:creationId xmlns:a16="http://schemas.microsoft.com/office/drawing/2014/main" id="{461F6B68-5508-218A-8939-09C74F222E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1140" y="4351557"/>
            <a:ext cx="1147423" cy="44088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AB1D58-B983-0244-F3B9-125E5C2FAE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6B7B0EC5-18A6-4EBC-A0B7-F305D6DE0443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FF9ACD68-5FBE-E413-8FB7-292527808919}"/>
              </a:ext>
            </a:extLst>
          </p:cNvPr>
          <p:cNvSpPr/>
          <p:nvPr/>
        </p:nvSpPr>
        <p:spPr>
          <a:xfrm>
            <a:off x="73152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36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Будущие функции</a:t>
            </a:r>
            <a:endParaRPr lang="en-US" sz="3600" dirty="0">
              <a:latin typeface="Racama" pitchFamily="2" charset="0"/>
            </a:endParaRPr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DD5A8292-E44D-2C54-DA38-AAEBD1251695}"/>
              </a:ext>
            </a:extLst>
          </p:cNvPr>
          <p:cNvSpPr/>
          <p:nvPr/>
        </p:nvSpPr>
        <p:spPr>
          <a:xfrm>
            <a:off x="731520" y="1280160"/>
            <a:ext cx="7680960" cy="731520"/>
          </a:xfrm>
          <a:prstGeom prst="rect">
            <a:avLst/>
          </a:prstGeom>
          <a:solidFill>
            <a:srgbClr val="141414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7225C92B-1448-8071-1577-3751383B78C0}"/>
              </a:ext>
            </a:extLst>
          </p:cNvPr>
          <p:cNvSpPr/>
          <p:nvPr/>
        </p:nvSpPr>
        <p:spPr>
          <a:xfrm>
            <a:off x="731520" y="1280160"/>
            <a:ext cx="54864" cy="731520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1B290FF5-99E9-77DB-34C9-C3A6F5E5DCBD}"/>
              </a:ext>
            </a:extLst>
          </p:cNvPr>
          <p:cNvSpPr/>
          <p:nvPr/>
        </p:nvSpPr>
        <p:spPr>
          <a:xfrm>
            <a:off x="1600200" y="128016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400" b="1" dirty="0">
                <a:solidFill>
                  <a:srgbClr val="FFFFFF"/>
                </a:solidFill>
                <a:latin typeface="Racama" pitchFamily="2" charset="0"/>
                <a:cs typeface="Calibri" pitchFamily="34" charset="-120"/>
              </a:rPr>
              <a:t>Электронный</a:t>
            </a:r>
          </a:p>
          <a:p>
            <a:pPr marL="0" indent="0">
              <a:buNone/>
            </a:pPr>
            <a:r>
              <a:rPr lang="ru-RU" sz="1400" b="1" dirty="0">
                <a:solidFill>
                  <a:srgbClr val="FFFFFF"/>
                </a:solidFill>
                <a:latin typeface="Racama" pitchFamily="2" charset="0"/>
                <a:cs typeface="Calibri" pitchFamily="34" charset="-120"/>
              </a:rPr>
              <a:t>журнал</a:t>
            </a:r>
            <a:endParaRPr lang="en-US" sz="1400" dirty="0">
              <a:latin typeface="Racama" pitchFamily="2" charset="0"/>
            </a:endParaRPr>
          </a:p>
        </p:txBody>
      </p:sp>
      <p:sp>
        <p:nvSpPr>
          <p:cNvPr id="9" name="Shape 6">
            <a:extLst>
              <a:ext uri="{FF2B5EF4-FFF2-40B4-BE49-F238E27FC236}">
                <a16:creationId xmlns:a16="http://schemas.microsoft.com/office/drawing/2014/main" id="{EC76F1A0-BDA3-8152-5FD3-32068BDBE120}"/>
              </a:ext>
            </a:extLst>
          </p:cNvPr>
          <p:cNvSpPr/>
          <p:nvPr/>
        </p:nvSpPr>
        <p:spPr>
          <a:xfrm>
            <a:off x="731520" y="2148840"/>
            <a:ext cx="7680960" cy="731520"/>
          </a:xfrm>
          <a:prstGeom prst="rect">
            <a:avLst/>
          </a:prstGeom>
          <a:solidFill>
            <a:srgbClr val="141414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10" name="Shape 7">
            <a:extLst>
              <a:ext uri="{FF2B5EF4-FFF2-40B4-BE49-F238E27FC236}">
                <a16:creationId xmlns:a16="http://schemas.microsoft.com/office/drawing/2014/main" id="{1D6CE604-8E6A-8793-C600-0288E88B718E}"/>
              </a:ext>
            </a:extLst>
          </p:cNvPr>
          <p:cNvSpPr/>
          <p:nvPr/>
        </p:nvSpPr>
        <p:spPr>
          <a:xfrm>
            <a:off x="731520" y="2148840"/>
            <a:ext cx="54864" cy="731520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12" name="Text 8">
            <a:extLst>
              <a:ext uri="{FF2B5EF4-FFF2-40B4-BE49-F238E27FC236}">
                <a16:creationId xmlns:a16="http://schemas.microsoft.com/office/drawing/2014/main" id="{22660040-3961-A550-BDA0-CC4E98E2AE5F}"/>
              </a:ext>
            </a:extLst>
          </p:cNvPr>
          <p:cNvSpPr/>
          <p:nvPr/>
        </p:nvSpPr>
        <p:spPr>
          <a:xfrm>
            <a:off x="1600200" y="2148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400" b="1" dirty="0">
                <a:solidFill>
                  <a:srgbClr val="FFFFFF"/>
                </a:solidFill>
                <a:latin typeface="Racama" pitchFamily="2" charset="0"/>
                <a:cs typeface="Calibri" pitchFamily="34" charset="-120"/>
              </a:rPr>
              <a:t>Контроль посещаемости</a:t>
            </a:r>
            <a:endParaRPr lang="en-US" sz="1400" dirty="0">
              <a:latin typeface="Racama" pitchFamily="2" charset="0"/>
            </a:endParaRPr>
          </a:p>
        </p:txBody>
      </p:sp>
      <p:pic>
        <p:nvPicPr>
          <p:cNvPr id="25" name="Graphic 24" descr="Closed book with solid fill">
            <a:extLst>
              <a:ext uri="{FF2B5EF4-FFF2-40B4-BE49-F238E27FC236}">
                <a16:creationId xmlns:a16="http://schemas.microsoft.com/office/drawing/2014/main" id="{9CB3D594-6C20-4894-966A-5489E29611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4537" y="1397127"/>
            <a:ext cx="479806" cy="479806"/>
          </a:xfrm>
          <a:prstGeom prst="rect">
            <a:avLst/>
          </a:prstGeom>
        </p:spPr>
      </p:pic>
      <p:pic>
        <p:nvPicPr>
          <p:cNvPr id="26" name="Image 3" descr="preencoded.png">
            <a:extLst>
              <a:ext uri="{FF2B5EF4-FFF2-40B4-BE49-F238E27FC236}">
                <a16:creationId xmlns:a16="http://schemas.microsoft.com/office/drawing/2014/main" id="{AF81BF85-A530-2C27-8021-C582D96D2F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1560" y="2302390"/>
            <a:ext cx="365760" cy="365760"/>
          </a:xfrm>
          <a:prstGeom prst="rect">
            <a:avLst/>
          </a:prstGeom>
        </p:spPr>
      </p:pic>
      <p:sp>
        <p:nvSpPr>
          <p:cNvPr id="27" name="Shape 11">
            <a:extLst>
              <a:ext uri="{FF2B5EF4-FFF2-40B4-BE49-F238E27FC236}">
                <a16:creationId xmlns:a16="http://schemas.microsoft.com/office/drawing/2014/main" id="{92383208-CEDB-D68B-E82B-CB2C410A09DA}"/>
              </a:ext>
            </a:extLst>
          </p:cNvPr>
          <p:cNvSpPr/>
          <p:nvPr/>
        </p:nvSpPr>
        <p:spPr>
          <a:xfrm>
            <a:off x="731520" y="3994228"/>
            <a:ext cx="7680960" cy="731520"/>
          </a:xfrm>
          <a:prstGeom prst="rect">
            <a:avLst/>
          </a:prstGeom>
          <a:solidFill>
            <a:srgbClr val="141414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28" name="Shape 12">
            <a:extLst>
              <a:ext uri="{FF2B5EF4-FFF2-40B4-BE49-F238E27FC236}">
                <a16:creationId xmlns:a16="http://schemas.microsoft.com/office/drawing/2014/main" id="{429D81D8-E26F-DD03-2292-61B7754536EE}"/>
              </a:ext>
            </a:extLst>
          </p:cNvPr>
          <p:cNvSpPr/>
          <p:nvPr/>
        </p:nvSpPr>
        <p:spPr>
          <a:xfrm>
            <a:off x="731520" y="3994228"/>
            <a:ext cx="54864" cy="731520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29" name="Text 13">
            <a:extLst>
              <a:ext uri="{FF2B5EF4-FFF2-40B4-BE49-F238E27FC236}">
                <a16:creationId xmlns:a16="http://schemas.microsoft.com/office/drawing/2014/main" id="{614682DF-0A3E-D9D8-C95C-CB78E345E82C}"/>
              </a:ext>
            </a:extLst>
          </p:cNvPr>
          <p:cNvSpPr/>
          <p:nvPr/>
        </p:nvSpPr>
        <p:spPr>
          <a:xfrm>
            <a:off x="1051560" y="3994228"/>
            <a:ext cx="7132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300" dirty="0">
                <a:solidFill>
                  <a:srgbClr val="8A8A8A"/>
                </a:solidFill>
                <a:latin typeface="Racama" pitchFamily="2" charset="0"/>
                <a:cs typeface="Calibri Light" pitchFamily="34" charset="-120"/>
              </a:rPr>
              <a:t>Функционал будет расширяться</a:t>
            </a:r>
            <a:endParaRPr lang="en-US" sz="1300" dirty="0">
              <a:latin typeface="Racam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539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36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Стоимость</a:t>
            </a:r>
            <a:endParaRPr lang="en-US" sz="3600" dirty="0">
              <a:latin typeface="Racama" pitchFamily="2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731520" y="1371600"/>
            <a:ext cx="3657600" cy="2926080"/>
          </a:xfrm>
          <a:prstGeom prst="rect">
            <a:avLst/>
          </a:prstGeom>
          <a:solidFill>
            <a:srgbClr val="14141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1371600"/>
            <a:ext cx="54864" cy="2926080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5544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ru-RU" sz="1100" b="1" kern="0" dirty="0">
                <a:solidFill>
                  <a:srgbClr val="0078D4"/>
                </a:solidFill>
                <a:latin typeface="Racama" pitchFamily="2" charset="0"/>
                <a:cs typeface="Calibri" pitchFamily="34" charset="-120"/>
              </a:rPr>
              <a:t>БЕТА-ТЕСТИРОВАНИЕ</a:t>
            </a:r>
            <a:endParaRPr lang="en-US" sz="1100" dirty="0">
              <a:latin typeface="Racama" pitchFamily="2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731520" y="192024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Бесплатно</a:t>
            </a:r>
            <a:endParaRPr lang="en-US" sz="3200" dirty="0">
              <a:latin typeface="Racama" pitchFamily="2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731520" y="25603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Для первой школы-партнёра</a:t>
            </a:r>
            <a:endParaRPr lang="en-US" sz="1300" dirty="0">
              <a:latin typeface="Racama" pitchFamily="2" charset="0"/>
            </a:endParaRPr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3081528"/>
            <a:ext cx="201168" cy="20116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417320" y="30632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Полный доступ ко всем функциям</a:t>
            </a:r>
            <a:endParaRPr lang="en-US" sz="1100" dirty="0">
              <a:latin typeface="Racama" pitchFamily="2" charset="0"/>
            </a:endParaRPr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3374136"/>
            <a:ext cx="201168" cy="20116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417320" y="3355848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Настройка и подключение</a:t>
            </a:r>
            <a:endParaRPr lang="en-US" sz="1100" dirty="0">
              <a:latin typeface="Racama" pitchFamily="2" charset="0"/>
            </a:endParaRPr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3666744"/>
            <a:ext cx="201168" cy="20116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417320" y="3648456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Техническая поддержка</a:t>
            </a:r>
            <a:endParaRPr lang="en-US" sz="1100" dirty="0">
              <a:latin typeface="Racama" pitchFamily="2" charset="0"/>
            </a:endParaRPr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3959352"/>
            <a:ext cx="201168" cy="201168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1417320" y="3941064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Обучение сотрудников</a:t>
            </a:r>
            <a:endParaRPr lang="en-US" sz="1100" dirty="0">
              <a:latin typeface="Racama" pitchFamily="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097280"/>
            <a:ext cx="7315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ru-RU" sz="36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Хотите попробовать</a:t>
            </a:r>
            <a:r>
              <a:rPr lang="en-US" sz="36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?</a:t>
            </a:r>
            <a:endParaRPr lang="en-US" sz="3600" dirty="0">
              <a:latin typeface="Racama" pitchFamily="2" charset="0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 </a:t>
            </a:r>
            <a:endParaRPr lang="en-US" sz="3600" dirty="0"/>
          </a:p>
          <a:p>
            <a:pPr marL="0" indent="0">
              <a:buNone/>
            </a:pPr>
            <a:r>
              <a:rPr lang="en-US" sz="16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Подключение занимает один день.</a:t>
            </a:r>
            <a:endParaRPr lang="en-US" sz="3600" dirty="0">
              <a:latin typeface="Racama" pitchFamily="2" charset="0"/>
            </a:endParaRPr>
          </a:p>
          <a:p>
            <a:pPr marL="0" indent="0">
              <a:buNone/>
            </a:pPr>
            <a:r>
              <a:rPr lang="ru-RU" sz="16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П</a:t>
            </a:r>
            <a:r>
              <a:rPr lang="en-US" sz="16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опробуйте</a:t>
            </a:r>
            <a:r>
              <a:rPr lang="ru-RU" sz="16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– мы вам поможем.</a:t>
            </a:r>
            <a:endParaRPr lang="en-US" sz="3600" dirty="0">
              <a:latin typeface="Racama" pitchFamily="2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731520" y="3474720"/>
            <a:ext cx="7680960" cy="1097280"/>
          </a:xfrm>
          <a:prstGeom prst="rect">
            <a:avLst/>
          </a:prstGeom>
          <a:solidFill>
            <a:srgbClr val="141414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3474720"/>
            <a:ext cx="54864" cy="1097280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6" name="Text 4"/>
          <p:cNvSpPr/>
          <p:nvPr/>
        </p:nvSpPr>
        <p:spPr>
          <a:xfrm>
            <a:off x="1051560" y="3520440"/>
            <a:ext cx="45720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 err="1">
                <a:solidFill>
                  <a:srgbClr val="0078D4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connect@edway.space</a:t>
            </a:r>
            <a:endParaRPr lang="en-US" sz="1800" dirty="0">
              <a:latin typeface="Racama" pitchFamily="2" charset="0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support@edway.space – </a:t>
            </a:r>
            <a:r>
              <a:rPr lang="ru-RU" sz="14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по общим вопросам</a:t>
            </a:r>
            <a:endParaRPr lang="en-US" sz="1800" dirty="0">
              <a:latin typeface="Racama" pitchFamily="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4C9E51-F7AA-0BB3-5F39-B2B69660D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74346208-FB9C-56C7-8A3C-0634E43E03F2}"/>
              </a:ext>
            </a:extLst>
          </p:cNvPr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BD995F24-230B-559C-299E-4C3EE145F587}"/>
              </a:ext>
            </a:extLst>
          </p:cNvPr>
          <p:cNvSpPr/>
          <p:nvPr/>
        </p:nvSpPr>
        <p:spPr>
          <a:xfrm>
            <a:off x="731520" y="3474720"/>
            <a:ext cx="3516284" cy="1097280"/>
          </a:xfrm>
          <a:prstGeom prst="rect">
            <a:avLst/>
          </a:prstGeom>
          <a:solidFill>
            <a:srgbClr val="141414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C3AFBF79-41DD-13B3-73A4-0CAD13FF8A39}"/>
              </a:ext>
            </a:extLst>
          </p:cNvPr>
          <p:cNvSpPr/>
          <p:nvPr/>
        </p:nvSpPr>
        <p:spPr>
          <a:xfrm>
            <a:off x="731520" y="3474720"/>
            <a:ext cx="54864" cy="1097280"/>
          </a:xfrm>
          <a:prstGeom prst="rect">
            <a:avLst/>
          </a:prstGeom>
          <a:solidFill>
            <a:srgbClr val="0078D4"/>
          </a:solidFill>
          <a:ln/>
        </p:spPr>
      </p:sp>
      <p:pic>
        <p:nvPicPr>
          <p:cNvPr id="8" name="Picture 7" descr="A black and white logo&#10;&#10;AI-generated content may be incorrect.">
            <a:extLst>
              <a:ext uri="{FF2B5EF4-FFF2-40B4-BE49-F238E27FC236}">
                <a16:creationId xmlns:a16="http://schemas.microsoft.com/office/drawing/2014/main" id="{4C3052AA-ED52-BF4D-97C2-BEA23D3D53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4766" y="3565402"/>
            <a:ext cx="2375818" cy="912884"/>
          </a:xfrm>
          <a:prstGeom prst="rect">
            <a:avLst/>
          </a:prstGeom>
        </p:spPr>
      </p:pic>
      <p:sp>
        <p:nvSpPr>
          <p:cNvPr id="15" name="Text 13">
            <a:extLst>
              <a:ext uri="{FF2B5EF4-FFF2-40B4-BE49-F238E27FC236}">
                <a16:creationId xmlns:a16="http://schemas.microsoft.com/office/drawing/2014/main" id="{4BED199E-C081-D428-0895-285975CE796F}"/>
              </a:ext>
            </a:extLst>
          </p:cNvPr>
          <p:cNvSpPr/>
          <p:nvPr/>
        </p:nvSpPr>
        <p:spPr>
          <a:xfrm>
            <a:off x="914400" y="3656084"/>
            <a:ext cx="7132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3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Создано</a:t>
            </a:r>
            <a:endParaRPr lang="en-US" sz="1300" dirty="0">
              <a:latin typeface="Racama" pitchFamily="2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3D5E566-C99C-7844-BFDA-3B5E4583A7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241765">
            <a:off x="5404757" y="1773067"/>
            <a:ext cx="4675073" cy="4683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560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Проблема</a:t>
            </a:r>
            <a:endParaRPr lang="en-US" sz="3600" dirty="0">
              <a:latin typeface="Racama" pitchFamily="2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731520" y="1280160"/>
            <a:ext cx="7680960" cy="777240"/>
          </a:xfrm>
          <a:prstGeom prst="rect">
            <a:avLst/>
          </a:prstGeom>
          <a:solidFill>
            <a:srgbClr val="141414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1280160"/>
            <a:ext cx="54864" cy="777240"/>
          </a:xfrm>
          <a:prstGeom prst="rect">
            <a:avLst/>
          </a:prstGeom>
          <a:solidFill>
            <a:srgbClr val="D32F2F"/>
          </a:solidFill>
          <a:ln/>
        </p:spPr>
      </p:sp>
      <p:sp>
        <p:nvSpPr>
          <p:cNvPr id="6" name="Text 4"/>
          <p:cNvSpPr/>
          <p:nvPr/>
        </p:nvSpPr>
        <p:spPr>
          <a:xfrm>
            <a:off x="1051560" y="128016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400" b="1" dirty="0">
                <a:solidFill>
                  <a:srgbClr val="FFFFFF"/>
                </a:solidFill>
                <a:latin typeface="Racama" pitchFamily="2" charset="0"/>
                <a:cs typeface="Calibri" pitchFamily="34" charset="-120"/>
              </a:rPr>
              <a:t>Чаты</a:t>
            </a:r>
            <a:endParaRPr lang="en-US" sz="1400" dirty="0">
              <a:latin typeface="Racama" pitchFamily="2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3291840" y="1280160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Нужная информация</a:t>
            </a:r>
            <a:r>
              <a:rPr lang="en-US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теряется </a:t>
            </a:r>
            <a:r>
              <a:rPr lang="en-US" sz="12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в</a:t>
            </a:r>
            <a:r>
              <a:rPr lang="en-US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en-US" sz="12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поток</a:t>
            </a:r>
            <a:r>
              <a:rPr lang="ru-RU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е сообщений</a:t>
            </a:r>
            <a:endParaRPr lang="en-US" sz="1200" dirty="0">
              <a:latin typeface="Racama" pitchFamily="2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731520" y="2194560"/>
            <a:ext cx="7680960" cy="777240"/>
          </a:xfrm>
          <a:prstGeom prst="rect">
            <a:avLst/>
          </a:prstGeom>
          <a:solidFill>
            <a:srgbClr val="141414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2194560"/>
            <a:ext cx="54864" cy="777240"/>
          </a:xfrm>
          <a:prstGeom prst="rect">
            <a:avLst/>
          </a:prstGeom>
          <a:solidFill>
            <a:srgbClr val="D32F2F"/>
          </a:solidFill>
          <a:ln/>
        </p:spPr>
      </p:sp>
      <p:sp>
        <p:nvSpPr>
          <p:cNvPr id="10" name="Text 8"/>
          <p:cNvSpPr/>
          <p:nvPr/>
        </p:nvSpPr>
        <p:spPr>
          <a:xfrm>
            <a:off x="1051560" y="219456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4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Формы</a:t>
            </a:r>
            <a:endParaRPr lang="en-US" sz="1400" dirty="0">
              <a:latin typeface="Racama" pitchFamily="2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3291840" y="2194560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Различные о</a:t>
            </a:r>
            <a:r>
              <a:rPr lang="en-US" sz="12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просы</a:t>
            </a:r>
            <a:r>
              <a:rPr lang="en-US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разбросаны по </a:t>
            </a:r>
            <a:r>
              <a:rPr lang="en-US" sz="12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разным</a:t>
            </a:r>
            <a:r>
              <a:rPr lang="en-US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ru-RU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ссылкам</a:t>
            </a:r>
            <a:endParaRPr lang="en-US" sz="1200" dirty="0">
              <a:latin typeface="Racama" pitchFamily="2" charset="0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731520" y="3108960"/>
            <a:ext cx="7680960" cy="777240"/>
          </a:xfrm>
          <a:prstGeom prst="rect">
            <a:avLst/>
          </a:prstGeom>
          <a:solidFill>
            <a:srgbClr val="141414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3108960"/>
            <a:ext cx="54864" cy="777240"/>
          </a:xfrm>
          <a:prstGeom prst="rect">
            <a:avLst/>
          </a:prstGeom>
          <a:solidFill>
            <a:srgbClr val="D32F2F"/>
          </a:solidFill>
          <a:ln/>
        </p:spPr>
      </p:sp>
      <p:sp>
        <p:nvSpPr>
          <p:cNvPr id="14" name="Text 12"/>
          <p:cNvSpPr/>
          <p:nvPr/>
        </p:nvSpPr>
        <p:spPr>
          <a:xfrm>
            <a:off x="1051560" y="310896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400" b="1" dirty="0">
                <a:solidFill>
                  <a:srgbClr val="FFFFFF"/>
                </a:solidFill>
                <a:latin typeface="Racama" pitchFamily="2" charset="0"/>
                <a:cs typeface="Calibri" pitchFamily="34" charset="-120"/>
              </a:rPr>
              <a:t>Лишние действия</a:t>
            </a:r>
            <a:endParaRPr lang="en-US" sz="1400" dirty="0">
              <a:latin typeface="Racama" pitchFamily="2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3291840" y="3108960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Завуч</a:t>
            </a:r>
            <a:r>
              <a:rPr lang="en-US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&gt; </a:t>
            </a:r>
            <a:r>
              <a:rPr lang="en-US" sz="12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классрук</a:t>
            </a:r>
            <a:r>
              <a:rPr lang="en-US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&gt; </a:t>
            </a:r>
            <a:r>
              <a:rPr lang="en-US" sz="12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классный</a:t>
            </a:r>
            <a:r>
              <a:rPr lang="en-US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en-US" sz="12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чат</a:t>
            </a:r>
            <a:r>
              <a:rPr lang="ru-RU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– стандартный путь информации. Но зачем, когда можно напрямую?</a:t>
            </a:r>
            <a:endParaRPr lang="en-US" sz="1200" dirty="0">
              <a:latin typeface="Racama" pitchFamily="2" charset="0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731520" y="4023360"/>
            <a:ext cx="7680960" cy="777240"/>
          </a:xfrm>
          <a:prstGeom prst="rect">
            <a:avLst/>
          </a:prstGeom>
          <a:solidFill>
            <a:srgbClr val="141414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023360"/>
            <a:ext cx="54864" cy="777240"/>
          </a:xfrm>
          <a:prstGeom prst="rect">
            <a:avLst/>
          </a:prstGeom>
          <a:solidFill>
            <a:srgbClr val="D32F2F"/>
          </a:solidFill>
          <a:ln/>
        </p:spPr>
      </p:sp>
      <p:sp>
        <p:nvSpPr>
          <p:cNvPr id="18" name="Text 16"/>
          <p:cNvSpPr/>
          <p:nvPr/>
        </p:nvSpPr>
        <p:spPr>
          <a:xfrm>
            <a:off x="1051560" y="402336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4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Отсутствие единой платформы</a:t>
            </a:r>
            <a:endParaRPr lang="en-US" sz="1400" dirty="0">
              <a:latin typeface="Racama" pitchFamily="2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3291840" y="4023360"/>
            <a:ext cx="4937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200" dirty="0">
                <a:solidFill>
                  <a:srgbClr val="8A8A8A"/>
                </a:solidFill>
                <a:latin typeface="Racama" pitchFamily="2" charset="0"/>
                <a:cs typeface="Calibri Light" pitchFamily="34" charset="-120"/>
              </a:rPr>
              <a:t>Мессенджеры, журналы и пр.</a:t>
            </a:r>
            <a:endParaRPr lang="en-US" sz="1200" dirty="0">
              <a:latin typeface="Racama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Решение</a:t>
            </a:r>
            <a:endParaRPr lang="en-US" sz="3600" dirty="0">
              <a:latin typeface="Racama" pitchFamily="2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Всё что нужно ученикам и </a:t>
            </a:r>
            <a:r>
              <a:rPr lang="en-US" sz="16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педагогам</a:t>
            </a:r>
            <a:r>
              <a:rPr lang="en-US" sz="16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ru-RU" sz="16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-</a:t>
            </a:r>
            <a:r>
              <a:rPr lang="en-US" sz="16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в одном месте</a:t>
            </a:r>
            <a:endParaRPr lang="en-US" sz="1600" dirty="0">
              <a:latin typeface="Racama" pitchFamily="2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731520" y="1737360"/>
            <a:ext cx="2468880" cy="2560320"/>
          </a:xfrm>
          <a:prstGeom prst="rect">
            <a:avLst/>
          </a:prstGeom>
          <a:solidFill>
            <a:srgbClr val="141414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1737360"/>
            <a:ext cx="54864" cy="2560320"/>
          </a:xfrm>
          <a:prstGeom prst="rect">
            <a:avLst/>
          </a:prstGeom>
          <a:solidFill>
            <a:srgbClr val="0078D4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60" y="2103120"/>
            <a:ext cx="411480" cy="4114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14400" y="274320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Расписание</a:t>
            </a:r>
            <a:endParaRPr lang="en-US" sz="1600" dirty="0">
              <a:latin typeface="Racama" pitchFamily="2" charset="0"/>
            </a:endParaRPr>
          </a:p>
        </p:txBody>
      </p:sp>
      <p:sp>
        <p:nvSpPr>
          <p:cNvPr id="9" name="Text 6"/>
          <p:cNvSpPr/>
          <p:nvPr/>
        </p:nvSpPr>
        <p:spPr>
          <a:xfrm>
            <a:off x="914400" y="3154680"/>
            <a:ext cx="2103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200" b="0" i="0" dirty="0">
                <a:solidFill>
                  <a:srgbClr val="8A8A8A"/>
                </a:solidFill>
                <a:effectLst/>
                <a:latin typeface="Racama" pitchFamily="2" charset="0"/>
              </a:rPr>
              <a:t>Актуальное расписание уроков для каждого класса. Любые изменения - оперативно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3474720" y="1737360"/>
            <a:ext cx="2468880" cy="2560320"/>
          </a:xfrm>
          <a:prstGeom prst="rect">
            <a:avLst/>
          </a:prstGeom>
          <a:solidFill>
            <a:srgbClr val="141414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3474720" y="1737360"/>
            <a:ext cx="54864" cy="2560320"/>
          </a:xfrm>
          <a:prstGeom prst="rect">
            <a:avLst/>
          </a:prstGeom>
          <a:solidFill>
            <a:srgbClr val="0078D4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4760" y="210312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657600" y="274320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Домашние задания</a:t>
            </a:r>
            <a:endParaRPr lang="en-US" sz="1600" dirty="0">
              <a:latin typeface="Racama" pitchFamily="2" charset="0"/>
            </a:endParaRPr>
          </a:p>
        </p:txBody>
      </p:sp>
      <p:sp>
        <p:nvSpPr>
          <p:cNvPr id="14" name="Text 10"/>
          <p:cNvSpPr/>
          <p:nvPr/>
        </p:nvSpPr>
        <p:spPr>
          <a:xfrm>
            <a:off x="3657600" y="3154680"/>
            <a:ext cx="2103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200" b="0" i="0" dirty="0">
                <a:solidFill>
                  <a:srgbClr val="8A8A8A"/>
                </a:solidFill>
                <a:effectLst/>
                <a:latin typeface="Racama" pitchFamily="2" charset="0"/>
              </a:rPr>
              <a:t>С возможностью прикреплять картинки, </a:t>
            </a:r>
            <a:r>
              <a:rPr lang="en-GB" sz="1200" b="0" i="0" dirty="0">
                <a:solidFill>
                  <a:srgbClr val="8A8A8A"/>
                </a:solidFill>
                <a:effectLst/>
                <a:latin typeface="Racama" pitchFamily="2" charset="0"/>
              </a:rPr>
              <a:t>PDF-</a:t>
            </a:r>
            <a:r>
              <a:rPr lang="ru-RU" sz="1200" b="0" i="0" dirty="0">
                <a:solidFill>
                  <a:srgbClr val="8A8A8A"/>
                </a:solidFill>
                <a:effectLst/>
                <a:latin typeface="Racama" pitchFamily="2" charset="0"/>
              </a:rPr>
              <a:t>файлы и другое</a:t>
            </a:r>
            <a:endParaRPr lang="en-US" sz="1200" dirty="0"/>
          </a:p>
        </p:txBody>
      </p:sp>
      <p:sp>
        <p:nvSpPr>
          <p:cNvPr id="15" name="Shape 11"/>
          <p:cNvSpPr/>
          <p:nvPr/>
        </p:nvSpPr>
        <p:spPr>
          <a:xfrm>
            <a:off x="6217920" y="1737360"/>
            <a:ext cx="2468880" cy="2560320"/>
          </a:xfrm>
          <a:prstGeom prst="rect">
            <a:avLst/>
          </a:prstGeom>
          <a:solidFill>
            <a:srgbClr val="141414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6217920" y="1737360"/>
            <a:ext cx="54864" cy="2560320"/>
          </a:xfrm>
          <a:prstGeom prst="rect">
            <a:avLst/>
          </a:prstGeom>
          <a:solidFill>
            <a:srgbClr val="0078D4"/>
          </a:solidFill>
          <a:ln/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7960" y="2103120"/>
            <a:ext cx="411480" cy="41148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400800" y="274320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Объявления</a:t>
            </a:r>
            <a:endParaRPr lang="en-US" sz="1600" dirty="0">
              <a:latin typeface="Racama" pitchFamily="2" charset="0"/>
            </a:endParaRPr>
          </a:p>
        </p:txBody>
      </p:sp>
      <p:sp>
        <p:nvSpPr>
          <p:cNvPr id="19" name="Text 14"/>
          <p:cNvSpPr/>
          <p:nvPr/>
        </p:nvSpPr>
        <p:spPr>
          <a:xfrm>
            <a:off x="6400800" y="3154680"/>
            <a:ext cx="2103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200" b="0" i="0" dirty="0">
                <a:solidFill>
                  <a:srgbClr val="8A8A8A"/>
                </a:solidFill>
                <a:effectLst/>
                <a:latin typeface="Racama" pitchFamily="2" charset="0"/>
              </a:rPr>
              <a:t>Оперативная информация о мероприятиях и т.д.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Для кого</a:t>
            </a:r>
            <a:endParaRPr lang="en-US" sz="3600" dirty="0">
              <a:latin typeface="Racama" pitchFamily="2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1965960" cy="2926080"/>
          </a:xfrm>
          <a:prstGeom prst="rect">
            <a:avLst/>
          </a:prstGeom>
          <a:solidFill>
            <a:srgbClr val="1E1E1E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965960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ru-RU" sz="1600" b="1" dirty="0">
                <a:solidFill>
                  <a:srgbClr val="FFFFFF"/>
                </a:solidFill>
                <a:latin typeface="Racama" pitchFamily="2" charset="0"/>
                <a:cs typeface="Calibri" pitchFamily="34" charset="-120"/>
              </a:rPr>
              <a:t>Для учеников</a:t>
            </a:r>
            <a:endParaRPr lang="en-US" sz="1600" dirty="0">
              <a:latin typeface="Racama" pitchFamily="2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594360" y="2468880"/>
            <a:ext cx="16916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Расписание</a:t>
            </a:r>
            <a:r>
              <a:rPr lang="en-US" sz="11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, </a:t>
            </a:r>
            <a:r>
              <a:rPr lang="en-US" sz="11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задания</a:t>
            </a:r>
            <a:r>
              <a:rPr lang="en-US" sz="11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, </a:t>
            </a:r>
            <a:r>
              <a:rPr lang="en-US" sz="11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конспекты</a:t>
            </a:r>
            <a:r>
              <a:rPr lang="en-US" sz="11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en-US" sz="11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и</a:t>
            </a:r>
            <a:r>
              <a:rPr lang="en-US" sz="11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en-US" sz="11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объявления</a:t>
            </a:r>
            <a:r>
              <a:rPr lang="en-US" sz="11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en-US" sz="11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своего</a:t>
            </a:r>
            <a:r>
              <a:rPr lang="en-US" sz="11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en-US" sz="11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класса</a:t>
            </a:r>
            <a:endParaRPr lang="en-US" sz="1100" dirty="0">
              <a:latin typeface="Racama" pitchFamily="2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2606040" y="1371600"/>
            <a:ext cx="1965960" cy="2926080"/>
          </a:xfrm>
          <a:prstGeom prst="rect">
            <a:avLst/>
          </a:prstGeom>
          <a:solidFill>
            <a:srgbClr val="1E1E1E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606040" y="1965960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ru-RU" sz="16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Для учителей</a:t>
            </a:r>
            <a:endParaRPr lang="en-US" sz="1600" dirty="0">
              <a:latin typeface="Racama" pitchFamily="2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2743200" y="2468880"/>
            <a:ext cx="16916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ru-RU" sz="1100" b="0" i="0" dirty="0">
                <a:solidFill>
                  <a:srgbClr val="8A8A8A"/>
                </a:solidFill>
                <a:effectLst/>
                <a:latin typeface="Racama" pitchFamily="2" charset="0"/>
              </a:rPr>
              <a:t>Публикация конспектов, домашних заданий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754880" y="1371600"/>
            <a:ext cx="1965960" cy="2926080"/>
          </a:xfrm>
          <a:prstGeom prst="rect">
            <a:avLst/>
          </a:prstGeom>
          <a:solidFill>
            <a:srgbClr val="1E1E1E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0" y="1965960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ru-RU" sz="16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Для к</a:t>
            </a:r>
            <a:r>
              <a:rPr lang="en-US" sz="1600" b="1" dirty="0" err="1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лассны</a:t>
            </a:r>
            <a:r>
              <a:rPr lang="ru-RU" sz="16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х</a:t>
            </a:r>
            <a:r>
              <a:rPr lang="en-US" sz="16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b="1" dirty="0" err="1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рук</a:t>
            </a:r>
            <a:r>
              <a:rPr lang="ru-RU" sz="1600" b="1" dirty="0" err="1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оводителей</a:t>
            </a:r>
            <a:endParaRPr lang="en-US" sz="1600" dirty="0">
              <a:latin typeface="Racama" pitchFamily="2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4892040" y="2468880"/>
            <a:ext cx="16916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ru-RU" sz="1100" b="0" i="0" dirty="0">
                <a:solidFill>
                  <a:srgbClr val="8A8A8A"/>
                </a:solidFill>
                <a:effectLst/>
                <a:latin typeface="Racama" pitchFamily="2" charset="0"/>
              </a:rPr>
              <a:t>Ведение класса, изменение расписания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903720" y="1371600"/>
            <a:ext cx="1965960" cy="2926080"/>
          </a:xfrm>
          <a:prstGeom prst="rect">
            <a:avLst/>
          </a:prstGeom>
          <a:solidFill>
            <a:srgbClr val="1E1E1E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903720" y="1965960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ru-RU" sz="16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Для завучей</a:t>
            </a:r>
            <a:endParaRPr lang="en-US" sz="1600" dirty="0">
              <a:latin typeface="Racama" pitchFamily="2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7040880" y="2468880"/>
            <a:ext cx="16916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ru-RU" sz="1100" b="0" i="0" dirty="0">
                <a:solidFill>
                  <a:srgbClr val="8A8A8A"/>
                </a:solidFill>
                <a:effectLst/>
                <a:latin typeface="Racama" pitchFamily="2" charset="0"/>
              </a:rPr>
              <a:t>Централизованное управление расписанием, контроль педагогического процесса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Как </a:t>
            </a:r>
            <a:r>
              <a:rPr lang="en-US" sz="3600" b="1" dirty="0" err="1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это</a:t>
            </a:r>
            <a:r>
              <a:rPr lang="en-US" sz="36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3600" b="1" dirty="0" err="1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работает</a:t>
            </a:r>
            <a:r>
              <a:rPr lang="ru-RU" sz="36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?</a:t>
            </a:r>
            <a:endParaRPr lang="en-US" sz="3600" dirty="0">
              <a:latin typeface="Racama" pitchFamily="2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78D4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1</a:t>
            </a:r>
            <a:endParaRPr lang="en-US" sz="2800" dirty="0">
              <a:latin typeface="Racama" pitchFamily="2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731520" y="201168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>
              <a:spcBef>
                <a:spcPts val="900"/>
              </a:spcBef>
            </a:pPr>
            <a:r>
              <a:rPr lang="ru-RU" sz="1600" b="1" i="0" dirty="0">
                <a:solidFill>
                  <a:srgbClr val="FFFFFF"/>
                </a:solidFill>
                <a:effectLst/>
                <a:latin typeface="Racama" pitchFamily="2" charset="0"/>
              </a:rPr>
              <a:t>Администратор школы создаёт аккаунты участников</a:t>
            </a:r>
          </a:p>
        </p:txBody>
      </p:sp>
      <p:sp>
        <p:nvSpPr>
          <p:cNvPr id="6" name="Text 4"/>
          <p:cNvSpPr/>
          <p:nvPr/>
        </p:nvSpPr>
        <p:spPr>
          <a:xfrm>
            <a:off x="731520" y="2651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и</a:t>
            </a:r>
            <a:r>
              <a:rPr lang="en-US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назначает роли</a:t>
            </a:r>
            <a:endParaRPr lang="en-US" sz="1200" dirty="0">
              <a:latin typeface="Racama" pitchFamily="2" charset="0"/>
            </a:endParaRPr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4680" y="1828800"/>
            <a:ext cx="274320" cy="2743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3566160" y="13716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78D4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2</a:t>
            </a:r>
            <a:endParaRPr lang="en-US" sz="2800" dirty="0">
              <a:latin typeface="Racama" pitchFamily="2" charset="0"/>
            </a:endParaRPr>
          </a:p>
        </p:txBody>
      </p:sp>
      <p:sp>
        <p:nvSpPr>
          <p:cNvPr id="9" name="Text 6"/>
          <p:cNvSpPr/>
          <p:nvPr/>
        </p:nvSpPr>
        <p:spPr>
          <a:xfrm>
            <a:off x="3566160" y="201168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>
              <a:spcBef>
                <a:spcPts val="900"/>
              </a:spcBef>
            </a:pPr>
            <a:r>
              <a:rPr lang="ru-RU" sz="1600" b="1" i="0" dirty="0">
                <a:solidFill>
                  <a:srgbClr val="FFFFFF"/>
                </a:solidFill>
                <a:effectLst/>
                <a:latin typeface="Racama" pitchFamily="2" charset="0"/>
              </a:rPr>
              <a:t>Участник получает данные для входа</a:t>
            </a:r>
          </a:p>
        </p:txBody>
      </p:sp>
      <p:sp>
        <p:nvSpPr>
          <p:cNvPr id="10" name="Text 7"/>
          <p:cNvSpPr/>
          <p:nvPr/>
        </p:nvSpPr>
        <p:spPr>
          <a:xfrm>
            <a:off x="3566160" y="2651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200" b="0" i="0" dirty="0">
                <a:solidFill>
                  <a:srgbClr val="8A8A8A"/>
                </a:solidFill>
                <a:effectLst/>
                <a:latin typeface="Racama" pitchFamily="2" charset="0"/>
              </a:rPr>
              <a:t>логин и временный пароль передаются участнику лично администратором или через классного руководителя</a:t>
            </a:r>
            <a:endParaRPr lang="en-US" sz="120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9320" y="1828800"/>
            <a:ext cx="274320" cy="2743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6400800" y="13716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78D4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3</a:t>
            </a:r>
            <a:endParaRPr lang="en-US" sz="2800" dirty="0">
              <a:latin typeface="Racama" pitchFamily="2" charset="0"/>
            </a:endParaRPr>
          </a:p>
        </p:txBody>
      </p:sp>
      <p:sp>
        <p:nvSpPr>
          <p:cNvPr id="13" name="Text 9"/>
          <p:cNvSpPr/>
          <p:nvPr/>
        </p:nvSpPr>
        <p:spPr>
          <a:xfrm>
            <a:off x="6400800" y="201168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 err="1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Готов</a:t>
            </a:r>
            <a:r>
              <a:rPr lang="ru-RU" sz="15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о</a:t>
            </a:r>
            <a:endParaRPr lang="en-US" sz="1500" dirty="0">
              <a:latin typeface="Racama" pitchFamily="2" charset="0"/>
            </a:endParaRPr>
          </a:p>
        </p:txBody>
      </p:sp>
      <p:sp>
        <p:nvSpPr>
          <p:cNvPr id="14" name="Text 10"/>
          <p:cNvSpPr/>
          <p:nvPr/>
        </p:nvSpPr>
        <p:spPr>
          <a:xfrm>
            <a:off x="6400800" y="2651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200" b="0" i="0" dirty="0">
                <a:solidFill>
                  <a:srgbClr val="8A8A8A"/>
                </a:solidFill>
                <a:effectLst/>
                <a:latin typeface="Racama" pitchFamily="2" charset="0"/>
              </a:rPr>
              <a:t>пользователь входит, меняет пароль и сразу получает доступ к своему пространству</a:t>
            </a:r>
            <a:endParaRPr lang="en-US" sz="1200" dirty="0"/>
          </a:p>
        </p:txBody>
      </p:sp>
      <p:sp>
        <p:nvSpPr>
          <p:cNvPr id="15" name="Shape 11"/>
          <p:cNvSpPr/>
          <p:nvPr/>
        </p:nvSpPr>
        <p:spPr>
          <a:xfrm>
            <a:off x="731520" y="3840480"/>
            <a:ext cx="7680960" cy="731520"/>
          </a:xfrm>
          <a:prstGeom prst="rect">
            <a:avLst/>
          </a:prstGeom>
          <a:solidFill>
            <a:srgbClr val="141414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731520" y="3840480"/>
            <a:ext cx="54864" cy="731520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17" name="Text 13"/>
          <p:cNvSpPr/>
          <p:nvPr/>
        </p:nvSpPr>
        <p:spPr>
          <a:xfrm>
            <a:off x="1051560" y="3840480"/>
            <a:ext cx="7132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Подключение</a:t>
            </a:r>
            <a:r>
              <a:rPr lang="en-US" sz="13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ru-RU" sz="13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системы </a:t>
            </a:r>
            <a:r>
              <a:rPr lang="en-US" sz="13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занимает</a:t>
            </a:r>
            <a:r>
              <a:rPr lang="en-US" sz="13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ru-RU" sz="13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не более </a:t>
            </a:r>
            <a:r>
              <a:rPr lang="en-US" sz="13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од</a:t>
            </a:r>
            <a:r>
              <a:rPr lang="ru-RU" sz="13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ного</a:t>
            </a:r>
            <a:r>
              <a:rPr lang="en-US" sz="13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ru-RU" sz="13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дня</a:t>
            </a:r>
            <a:endParaRPr lang="en-US" sz="1300" dirty="0">
              <a:latin typeface="Racama" pitchFamily="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Интерфейс платформы</a:t>
            </a:r>
            <a:endParaRPr lang="en-US" sz="3600" dirty="0">
              <a:latin typeface="Racama" pitchFamily="2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731520" y="1371600"/>
            <a:ext cx="3657600" cy="2926080"/>
          </a:xfrm>
          <a:prstGeom prst="rect">
            <a:avLst/>
          </a:prstGeom>
          <a:solidFill>
            <a:srgbClr val="1E1E1E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754880" y="1371600"/>
            <a:ext cx="3657600" cy="2926080"/>
          </a:xfrm>
          <a:prstGeom prst="rect">
            <a:avLst/>
          </a:prstGeom>
          <a:solidFill>
            <a:srgbClr val="1E1E1E"/>
          </a:solidFill>
          <a:ln w="12700">
            <a:solidFill>
              <a:srgbClr val="2A2A2A"/>
            </a:solidFill>
            <a:prstDash val="solid"/>
          </a:ln>
        </p:spPr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09EBC8C-B701-884D-1B3E-2B8E461999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742" y="1889509"/>
            <a:ext cx="3603155" cy="189026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49791B9-EA96-31E7-3F95-5B7D58AE96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4147" y="1442258"/>
            <a:ext cx="1595395" cy="278476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70342F-566D-B571-ECAF-907967512B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02223" y="1442258"/>
            <a:ext cx="1595395" cy="278476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Безопасность и закон</a:t>
            </a:r>
            <a:endParaRPr lang="en-US" sz="3600" dirty="0">
              <a:latin typeface="Racama" pitchFamily="2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731520" y="1280160"/>
            <a:ext cx="7680960" cy="731520"/>
          </a:xfrm>
          <a:prstGeom prst="rect">
            <a:avLst/>
          </a:prstGeom>
          <a:solidFill>
            <a:srgbClr val="141414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1280160"/>
            <a:ext cx="54864" cy="731520"/>
          </a:xfrm>
          <a:prstGeom prst="rect">
            <a:avLst/>
          </a:prstGeom>
          <a:solidFill>
            <a:srgbClr val="0078D4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60" y="1435608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00200" y="128016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Серверы в России</a:t>
            </a:r>
            <a:endParaRPr lang="en-US" sz="1400" dirty="0">
              <a:latin typeface="Racama" pitchFamily="2" charset="0"/>
            </a:endParaRPr>
          </a:p>
        </p:txBody>
      </p:sp>
      <p:sp>
        <p:nvSpPr>
          <p:cNvPr id="8" name="Text 5"/>
          <p:cNvSpPr/>
          <p:nvPr/>
        </p:nvSpPr>
        <p:spPr>
          <a:xfrm>
            <a:off x="3657600" y="1280160"/>
            <a:ext cx="4572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Все данные хранятся на территории РФ в соответствии с требованиями законодательства</a:t>
            </a:r>
            <a:endParaRPr lang="en-US" sz="1200" dirty="0">
              <a:latin typeface="Racama" pitchFamily="2" charset="0"/>
            </a:endParaRPr>
          </a:p>
        </p:txBody>
      </p:sp>
      <p:sp>
        <p:nvSpPr>
          <p:cNvPr id="9" name="Shape 6"/>
          <p:cNvSpPr/>
          <p:nvPr/>
        </p:nvSpPr>
        <p:spPr>
          <a:xfrm>
            <a:off x="731520" y="2148840"/>
            <a:ext cx="7680960" cy="731520"/>
          </a:xfrm>
          <a:prstGeom prst="rect">
            <a:avLst/>
          </a:prstGeom>
          <a:solidFill>
            <a:srgbClr val="141414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731520" y="2148840"/>
            <a:ext cx="54864" cy="731520"/>
          </a:xfrm>
          <a:prstGeom prst="rect">
            <a:avLst/>
          </a:prstGeom>
          <a:solidFill>
            <a:srgbClr val="0078D4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1560" y="2304288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600200" y="2148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152-ФЗ</a:t>
            </a:r>
            <a:endParaRPr lang="en-US" sz="1400" dirty="0">
              <a:latin typeface="Racama" pitchFamily="2" charset="0"/>
            </a:endParaRPr>
          </a:p>
        </p:txBody>
      </p:sp>
      <p:sp>
        <p:nvSpPr>
          <p:cNvPr id="13" name="Text 9"/>
          <p:cNvSpPr/>
          <p:nvPr/>
        </p:nvSpPr>
        <p:spPr>
          <a:xfrm>
            <a:off x="3657600" y="2148840"/>
            <a:ext cx="4572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Платформа соответствует Федеральному закону о персональных данных</a:t>
            </a:r>
            <a:endParaRPr lang="en-US" sz="1200" dirty="0">
              <a:latin typeface="Racama" pitchFamily="2" charset="0"/>
            </a:endParaRPr>
          </a:p>
        </p:txBody>
      </p:sp>
      <p:sp>
        <p:nvSpPr>
          <p:cNvPr id="14" name="Shape 10"/>
          <p:cNvSpPr/>
          <p:nvPr/>
        </p:nvSpPr>
        <p:spPr>
          <a:xfrm>
            <a:off x="731520" y="3017520"/>
            <a:ext cx="7680960" cy="731520"/>
          </a:xfrm>
          <a:prstGeom prst="rect">
            <a:avLst/>
          </a:prstGeom>
          <a:solidFill>
            <a:srgbClr val="141414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15" name="Shape 11"/>
          <p:cNvSpPr/>
          <p:nvPr/>
        </p:nvSpPr>
        <p:spPr>
          <a:xfrm>
            <a:off x="731520" y="3017520"/>
            <a:ext cx="54864" cy="731520"/>
          </a:xfrm>
          <a:prstGeom prst="rect">
            <a:avLst/>
          </a:prstGeom>
          <a:solidFill>
            <a:srgbClr val="0078D4"/>
          </a:solidFill>
          <a:ln/>
        </p:spPr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1560" y="3172968"/>
            <a:ext cx="365760" cy="3657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600200" y="301752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Изоляция данных</a:t>
            </a:r>
            <a:endParaRPr lang="en-US" sz="1400" dirty="0">
              <a:latin typeface="Racama" pitchFamily="2" charset="0"/>
            </a:endParaRPr>
          </a:p>
        </p:txBody>
      </p:sp>
      <p:sp>
        <p:nvSpPr>
          <p:cNvPr id="18" name="Text 13"/>
          <p:cNvSpPr/>
          <p:nvPr/>
        </p:nvSpPr>
        <p:spPr>
          <a:xfrm>
            <a:off x="3657600" y="3017520"/>
            <a:ext cx="4572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Данные каждой школы хранятся изолированно и не передаются третьим лицам</a:t>
            </a:r>
            <a:endParaRPr lang="en-US" sz="1200" dirty="0">
              <a:latin typeface="Racama" pitchFamily="2" charset="0"/>
            </a:endParaRPr>
          </a:p>
        </p:txBody>
      </p:sp>
      <p:sp>
        <p:nvSpPr>
          <p:cNvPr id="19" name="Shape 14"/>
          <p:cNvSpPr/>
          <p:nvPr/>
        </p:nvSpPr>
        <p:spPr>
          <a:xfrm>
            <a:off x="731520" y="3886200"/>
            <a:ext cx="7680960" cy="731520"/>
          </a:xfrm>
          <a:prstGeom prst="rect">
            <a:avLst/>
          </a:prstGeom>
          <a:solidFill>
            <a:srgbClr val="141414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20" name="Shape 15"/>
          <p:cNvSpPr/>
          <p:nvPr/>
        </p:nvSpPr>
        <p:spPr>
          <a:xfrm>
            <a:off x="731520" y="3886200"/>
            <a:ext cx="54864" cy="731520"/>
          </a:xfrm>
          <a:prstGeom prst="rect">
            <a:avLst/>
          </a:prstGeom>
          <a:solidFill>
            <a:srgbClr val="0078D4"/>
          </a:solidFill>
          <a:ln/>
        </p:spPr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1560" y="4041648"/>
            <a:ext cx="365760" cy="36576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600200" y="388620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Контроль доступа</a:t>
            </a:r>
            <a:endParaRPr lang="en-US" sz="1400" dirty="0">
              <a:latin typeface="Racama" pitchFamily="2" charset="0"/>
            </a:endParaRPr>
          </a:p>
        </p:txBody>
      </p:sp>
      <p:sp>
        <p:nvSpPr>
          <p:cNvPr id="23" name="Text 17"/>
          <p:cNvSpPr/>
          <p:nvPr/>
        </p:nvSpPr>
        <p:spPr>
          <a:xfrm>
            <a:off x="3657600" y="3886200"/>
            <a:ext cx="4572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Пререгистрация аккаунтов. </a:t>
            </a:r>
            <a:r>
              <a:rPr lang="ru-RU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Без</a:t>
            </a:r>
            <a:r>
              <a:rPr lang="en-US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en-US" sz="12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открыт</a:t>
            </a:r>
            <a:r>
              <a:rPr lang="ru-RU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ой</a:t>
            </a:r>
            <a:r>
              <a:rPr lang="en-US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en-US" sz="1200" dirty="0" err="1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регистраци</a:t>
            </a:r>
            <a:r>
              <a:rPr lang="ru-RU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и</a:t>
            </a:r>
            <a:r>
              <a:rPr lang="en-US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ru-RU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-</a:t>
            </a:r>
            <a:r>
              <a:rPr lang="en-US" sz="12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только контролируемый доступ</a:t>
            </a:r>
            <a:endParaRPr lang="en-US" sz="1200" dirty="0">
              <a:latin typeface="Racama" pitchFamily="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Работает как приложение</a:t>
            </a:r>
            <a:endParaRPr lang="en-US" sz="3600" dirty="0">
              <a:latin typeface="Racama" pitchFamily="2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731520" y="1371600"/>
            <a:ext cx="4572000" cy="3108960"/>
          </a:xfrm>
          <a:prstGeom prst="rect">
            <a:avLst/>
          </a:prstGeom>
          <a:solidFill>
            <a:srgbClr val="141414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1371600"/>
            <a:ext cx="54864" cy="3108960"/>
          </a:xfrm>
          <a:prstGeom prst="rect">
            <a:avLst/>
          </a:prstGeom>
          <a:solidFill>
            <a:srgbClr val="0078D4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1600200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54480" y="155448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Устанавливается </a:t>
            </a:r>
            <a:r>
              <a:rPr lang="en-US" sz="1300" dirty="0" err="1">
                <a:solidFill>
                  <a:srgbClr val="FFFFFF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на</a:t>
            </a:r>
            <a:r>
              <a:rPr lang="en-US" sz="1300" dirty="0">
                <a:solidFill>
                  <a:srgbClr val="FFFFFF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ru-RU" sz="1300" dirty="0">
                <a:solidFill>
                  <a:srgbClr val="FFFFFF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смартфон</a:t>
            </a:r>
            <a:r>
              <a:rPr lang="en-US" sz="1300" dirty="0">
                <a:solidFill>
                  <a:srgbClr val="FFFFFF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 прямо из браузера</a:t>
            </a:r>
            <a:endParaRPr lang="en-US" sz="1300" dirty="0">
              <a:latin typeface="Racama" pitchFamily="2" charset="0"/>
            </a:endParaRPr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2148840"/>
            <a:ext cx="274320" cy="27432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554480" y="210312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300" dirty="0">
                <a:solidFill>
                  <a:srgbClr val="FFFFFF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Не требует скачивания</a:t>
            </a:r>
            <a:endParaRPr lang="en-US" sz="1300" dirty="0">
              <a:latin typeface="Racama" pitchFamily="2" charset="0"/>
            </a:endParaRPr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2697480"/>
            <a:ext cx="274320" cy="27432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554480" y="265176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Работает на любом устройстве: Android, iOS, ПК</a:t>
            </a:r>
            <a:endParaRPr lang="en-US" sz="1300" dirty="0">
              <a:latin typeface="Racama" pitchFamily="2" charset="0"/>
            </a:endParaRPr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3246120"/>
            <a:ext cx="274320" cy="27432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1554480" y="320040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Открывается мгновенно, как нативное приложение</a:t>
            </a:r>
            <a:endParaRPr lang="en-US" sz="1300" dirty="0">
              <a:latin typeface="Racama" pitchFamily="2" charset="0"/>
            </a:endParaRPr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3794760"/>
            <a:ext cx="274320" cy="27432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1554480" y="374904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Работает при слабом интернете</a:t>
            </a:r>
            <a:endParaRPr lang="en-US" sz="1300" dirty="0">
              <a:latin typeface="Racama" pitchFamily="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B860A4-3CD0-A5B2-B4A0-81FCA44A6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FA9E401F-F184-557F-15BA-3EB4E93E9FFA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CDB8968A-2DD3-7631-319F-D5BF806EEA87}"/>
              </a:ext>
            </a:extLst>
          </p:cNvPr>
          <p:cNvSpPr/>
          <p:nvPr/>
        </p:nvSpPr>
        <p:spPr>
          <a:xfrm>
            <a:off x="73152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3600" b="1" dirty="0">
                <a:solidFill>
                  <a:srgbClr val="FFFFFF"/>
                </a:solidFill>
                <a:latin typeface="Racama" pitchFamily="2" charset="0"/>
                <a:ea typeface="Calibri" pitchFamily="34" charset="-122"/>
                <a:cs typeface="Calibri" pitchFamily="34" charset="-120"/>
              </a:rPr>
              <a:t>Реализация</a:t>
            </a:r>
            <a:endParaRPr lang="en-US" sz="3600" dirty="0">
              <a:latin typeface="Racama" pitchFamily="2" charset="0"/>
            </a:endParaRPr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C56DF1EC-1F3E-91C1-13B7-6D8997B75A77}"/>
              </a:ext>
            </a:extLst>
          </p:cNvPr>
          <p:cNvSpPr/>
          <p:nvPr/>
        </p:nvSpPr>
        <p:spPr>
          <a:xfrm>
            <a:off x="731520" y="1371599"/>
            <a:ext cx="4572000" cy="2512503"/>
          </a:xfrm>
          <a:prstGeom prst="rect">
            <a:avLst/>
          </a:prstGeom>
          <a:solidFill>
            <a:srgbClr val="141414"/>
          </a:solidFill>
          <a:ln w="6350">
            <a:solidFill>
              <a:srgbClr val="2A2A2A"/>
            </a:solidFill>
            <a:prstDash val="solid"/>
          </a:ln>
        </p:spPr>
      </p:sp>
      <p:pic>
        <p:nvPicPr>
          <p:cNvPr id="6" name="Image 0" descr="preencoded.png">
            <a:extLst>
              <a:ext uri="{FF2B5EF4-FFF2-40B4-BE49-F238E27FC236}">
                <a16:creationId xmlns:a16="http://schemas.microsoft.com/office/drawing/2014/main" id="{3B590E15-866E-8F82-2EE3-7F71A3F588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1600200"/>
            <a:ext cx="274320" cy="274320"/>
          </a:xfrm>
          <a:prstGeom prst="rect">
            <a:avLst/>
          </a:prstGeom>
        </p:spPr>
      </p:pic>
      <p:sp>
        <p:nvSpPr>
          <p:cNvPr id="7" name="Text 4">
            <a:extLst>
              <a:ext uri="{FF2B5EF4-FFF2-40B4-BE49-F238E27FC236}">
                <a16:creationId xmlns:a16="http://schemas.microsoft.com/office/drawing/2014/main" id="{59785DC8-9CCE-A2E8-3152-83573DF45D4E}"/>
              </a:ext>
            </a:extLst>
          </p:cNvPr>
          <p:cNvSpPr/>
          <p:nvPr/>
        </p:nvSpPr>
        <p:spPr>
          <a:xfrm>
            <a:off x="1554480" y="155448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300" dirty="0" err="1">
                <a:solidFill>
                  <a:srgbClr val="FFFFFF"/>
                </a:solidFill>
                <a:latin typeface="Racama" pitchFamily="2" charset="0"/>
                <a:cs typeface="Calibri Light" pitchFamily="34" charset="-120"/>
              </a:rPr>
              <a:t>Фронтенд</a:t>
            </a:r>
            <a:r>
              <a:rPr lang="ru-RU" sz="1300" dirty="0">
                <a:solidFill>
                  <a:srgbClr val="FFFFFF"/>
                </a:solidFill>
                <a:latin typeface="Racama" pitchFamily="2" charset="0"/>
                <a:cs typeface="Calibri Light" pitchFamily="34" charset="-120"/>
              </a:rPr>
              <a:t> (пользовательская часть) </a:t>
            </a:r>
            <a:r>
              <a:rPr lang="en-US" sz="1300" dirty="0">
                <a:solidFill>
                  <a:srgbClr val="FFFFFF"/>
                </a:solidFill>
                <a:latin typeface="Racama" pitchFamily="2" charset="0"/>
                <a:cs typeface="Calibri Light" pitchFamily="34" charset="-120"/>
              </a:rPr>
              <a:t>– React + </a:t>
            </a:r>
            <a:r>
              <a:rPr lang="en-US" sz="1300" dirty="0" err="1">
                <a:solidFill>
                  <a:srgbClr val="FFFFFF"/>
                </a:solidFill>
                <a:latin typeface="Racama" pitchFamily="2" charset="0"/>
                <a:cs typeface="Calibri Light" pitchFamily="34" charset="-120"/>
              </a:rPr>
              <a:t>Next.JS</a:t>
            </a:r>
            <a:endParaRPr lang="en-US" sz="1300" dirty="0">
              <a:latin typeface="Racama" pitchFamily="2" charset="0"/>
            </a:endParaRPr>
          </a:p>
        </p:txBody>
      </p:sp>
      <p:pic>
        <p:nvPicPr>
          <p:cNvPr id="8" name="Image 1" descr="preencoded.png">
            <a:extLst>
              <a:ext uri="{FF2B5EF4-FFF2-40B4-BE49-F238E27FC236}">
                <a16:creationId xmlns:a16="http://schemas.microsoft.com/office/drawing/2014/main" id="{DF075DFE-BB73-3319-CBEA-F47A2DD87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2148840"/>
            <a:ext cx="274320" cy="274320"/>
          </a:xfrm>
          <a:prstGeom prst="rect">
            <a:avLst/>
          </a:prstGeom>
        </p:spPr>
      </p:pic>
      <p:sp>
        <p:nvSpPr>
          <p:cNvPr id="9" name="Text 5">
            <a:extLst>
              <a:ext uri="{FF2B5EF4-FFF2-40B4-BE49-F238E27FC236}">
                <a16:creationId xmlns:a16="http://schemas.microsoft.com/office/drawing/2014/main" id="{C988BA33-0921-C24B-4E4C-DCE61286E684}"/>
              </a:ext>
            </a:extLst>
          </p:cNvPr>
          <p:cNvSpPr/>
          <p:nvPr/>
        </p:nvSpPr>
        <p:spPr>
          <a:xfrm>
            <a:off x="1554480" y="210312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300" dirty="0">
                <a:solidFill>
                  <a:srgbClr val="FFFFFF"/>
                </a:solidFill>
                <a:latin typeface="Racama" pitchFamily="2" charset="0"/>
                <a:cs typeface="Calibri Light" pitchFamily="34" charset="-120"/>
              </a:rPr>
              <a:t>Бэкенд (серверная часть) – </a:t>
            </a:r>
            <a:r>
              <a:rPr lang="en-US" sz="1300" dirty="0" err="1">
                <a:solidFill>
                  <a:srgbClr val="FFFFFF"/>
                </a:solidFill>
                <a:latin typeface="Racama" pitchFamily="2" charset="0"/>
                <a:cs typeface="Calibri Light" pitchFamily="34" charset="-120"/>
              </a:rPr>
              <a:t>Node.JS</a:t>
            </a:r>
            <a:r>
              <a:rPr lang="en-US" sz="1300" dirty="0">
                <a:solidFill>
                  <a:srgbClr val="FFFFFF"/>
                </a:solidFill>
                <a:latin typeface="Racama" pitchFamily="2" charset="0"/>
                <a:cs typeface="Calibri Light" pitchFamily="34" charset="-120"/>
              </a:rPr>
              <a:t> + </a:t>
            </a:r>
            <a:r>
              <a:rPr lang="en-US" sz="1300" dirty="0" err="1">
                <a:solidFill>
                  <a:srgbClr val="FFFFFF"/>
                </a:solidFill>
                <a:latin typeface="Racama" pitchFamily="2" charset="0"/>
                <a:cs typeface="Calibri Light" pitchFamily="34" charset="-120"/>
              </a:rPr>
              <a:t>NestJS</a:t>
            </a:r>
            <a:endParaRPr lang="en-US" sz="1300" dirty="0">
              <a:latin typeface="Racama" pitchFamily="2" charset="0"/>
            </a:endParaRPr>
          </a:p>
        </p:txBody>
      </p:sp>
      <p:pic>
        <p:nvPicPr>
          <p:cNvPr id="10" name="Image 2" descr="preencoded.png">
            <a:extLst>
              <a:ext uri="{FF2B5EF4-FFF2-40B4-BE49-F238E27FC236}">
                <a16:creationId xmlns:a16="http://schemas.microsoft.com/office/drawing/2014/main" id="{B184328B-ADB3-4F49-2F32-DB8D6BC105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2697480"/>
            <a:ext cx="274320" cy="274320"/>
          </a:xfrm>
          <a:prstGeom prst="rect">
            <a:avLst/>
          </a:prstGeom>
        </p:spPr>
      </p:pic>
      <p:sp>
        <p:nvSpPr>
          <p:cNvPr id="11" name="Text 6">
            <a:extLst>
              <a:ext uri="{FF2B5EF4-FFF2-40B4-BE49-F238E27FC236}">
                <a16:creationId xmlns:a16="http://schemas.microsoft.com/office/drawing/2014/main" id="{5B519989-0A92-52B7-C769-EB6E5F82480D}"/>
              </a:ext>
            </a:extLst>
          </p:cNvPr>
          <p:cNvSpPr/>
          <p:nvPr/>
        </p:nvSpPr>
        <p:spPr>
          <a:xfrm>
            <a:off x="1554480" y="265176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300" dirty="0">
                <a:solidFill>
                  <a:srgbClr val="FFFFFF"/>
                </a:solidFill>
                <a:latin typeface="Racama" pitchFamily="2" charset="0"/>
                <a:cs typeface="Calibri Light" pitchFamily="34" charset="-120"/>
              </a:rPr>
              <a:t>РСУБД – </a:t>
            </a:r>
            <a:r>
              <a:rPr lang="en-US" sz="1300" dirty="0" err="1">
                <a:solidFill>
                  <a:srgbClr val="FFFFFF"/>
                </a:solidFill>
                <a:latin typeface="Racama" pitchFamily="2" charset="0"/>
                <a:cs typeface="Calibri Light" pitchFamily="34" charset="-120"/>
              </a:rPr>
              <a:t>PostgresQL</a:t>
            </a:r>
            <a:r>
              <a:rPr lang="en-US" sz="1300" dirty="0">
                <a:solidFill>
                  <a:srgbClr val="FFFFFF"/>
                </a:solidFill>
                <a:latin typeface="Racama" pitchFamily="2" charset="0"/>
                <a:cs typeface="Calibri Light" pitchFamily="34" charset="-120"/>
              </a:rPr>
              <a:t> + Prisma</a:t>
            </a:r>
            <a:endParaRPr lang="en-US" sz="1300" dirty="0">
              <a:latin typeface="Racama" pitchFamily="2" charset="0"/>
            </a:endParaRPr>
          </a:p>
        </p:txBody>
      </p:sp>
      <p:pic>
        <p:nvPicPr>
          <p:cNvPr id="12" name="Image 3" descr="preencoded.png">
            <a:extLst>
              <a:ext uri="{FF2B5EF4-FFF2-40B4-BE49-F238E27FC236}">
                <a16:creationId xmlns:a16="http://schemas.microsoft.com/office/drawing/2014/main" id="{2AB77E36-F46B-5E68-9267-22EA2A0D32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3246120"/>
            <a:ext cx="274320" cy="274320"/>
          </a:xfrm>
          <a:prstGeom prst="rect">
            <a:avLst/>
          </a:prstGeom>
        </p:spPr>
      </p:pic>
      <p:sp>
        <p:nvSpPr>
          <p:cNvPr id="13" name="Text 7">
            <a:extLst>
              <a:ext uri="{FF2B5EF4-FFF2-40B4-BE49-F238E27FC236}">
                <a16:creationId xmlns:a16="http://schemas.microsoft.com/office/drawing/2014/main" id="{999FF1E7-49E6-8D89-F0B7-CD6481FA6B15}"/>
              </a:ext>
            </a:extLst>
          </p:cNvPr>
          <p:cNvSpPr/>
          <p:nvPr/>
        </p:nvSpPr>
        <p:spPr>
          <a:xfrm>
            <a:off x="1554480" y="320040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300" dirty="0">
                <a:solidFill>
                  <a:srgbClr val="FFFFFF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В будущем – нативные клиенты под </a:t>
            </a:r>
            <a:r>
              <a:rPr lang="en-US" sz="1300" dirty="0">
                <a:solidFill>
                  <a:srgbClr val="FFFFFF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Android / iOS </a:t>
            </a:r>
            <a:r>
              <a:rPr lang="ru-RU" sz="1300" dirty="0">
                <a:solidFill>
                  <a:srgbClr val="FFFFFF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на </a:t>
            </a:r>
            <a:r>
              <a:rPr lang="en-US" sz="1300" dirty="0">
                <a:solidFill>
                  <a:srgbClr val="FFFFFF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Kotlin / Swift </a:t>
            </a:r>
            <a:r>
              <a:rPr lang="ru-RU" sz="1300" dirty="0">
                <a:solidFill>
                  <a:srgbClr val="FFFFFF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соответственно</a:t>
            </a:r>
            <a:endParaRPr lang="en-US" sz="1300" dirty="0">
              <a:latin typeface="Racama" pitchFamily="2" charset="0"/>
            </a:endParaRPr>
          </a:p>
        </p:txBody>
      </p:sp>
      <p:sp>
        <p:nvSpPr>
          <p:cNvPr id="15" name="Text 8">
            <a:extLst>
              <a:ext uri="{FF2B5EF4-FFF2-40B4-BE49-F238E27FC236}">
                <a16:creationId xmlns:a16="http://schemas.microsoft.com/office/drawing/2014/main" id="{ACB32571-8143-F08F-8D82-568C6A61B7EF}"/>
              </a:ext>
            </a:extLst>
          </p:cNvPr>
          <p:cNvSpPr/>
          <p:nvPr/>
        </p:nvSpPr>
        <p:spPr>
          <a:xfrm>
            <a:off x="1554480" y="374904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300" dirty="0">
              <a:latin typeface="Racama" pitchFamily="2" charset="0"/>
            </a:endParaRPr>
          </a:p>
        </p:txBody>
      </p:sp>
      <p:sp>
        <p:nvSpPr>
          <p:cNvPr id="16" name="Shape 3">
            <a:extLst>
              <a:ext uri="{FF2B5EF4-FFF2-40B4-BE49-F238E27FC236}">
                <a16:creationId xmlns:a16="http://schemas.microsoft.com/office/drawing/2014/main" id="{57E5872B-E5E5-A281-16A5-1476F351E408}"/>
              </a:ext>
            </a:extLst>
          </p:cNvPr>
          <p:cNvSpPr/>
          <p:nvPr/>
        </p:nvSpPr>
        <p:spPr>
          <a:xfrm>
            <a:off x="731520" y="1371600"/>
            <a:ext cx="59055" cy="2512502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22" name="Shape 11">
            <a:extLst>
              <a:ext uri="{FF2B5EF4-FFF2-40B4-BE49-F238E27FC236}">
                <a16:creationId xmlns:a16="http://schemas.microsoft.com/office/drawing/2014/main" id="{A10DEEFE-68F2-11F5-61B5-12AE87BDCD91}"/>
              </a:ext>
            </a:extLst>
          </p:cNvPr>
          <p:cNvSpPr/>
          <p:nvPr/>
        </p:nvSpPr>
        <p:spPr>
          <a:xfrm>
            <a:off x="731520" y="3994228"/>
            <a:ext cx="7680960" cy="731520"/>
          </a:xfrm>
          <a:prstGeom prst="rect">
            <a:avLst/>
          </a:prstGeom>
          <a:solidFill>
            <a:srgbClr val="141414"/>
          </a:solidFill>
          <a:ln w="6350">
            <a:solidFill>
              <a:srgbClr val="2A2A2A"/>
            </a:solidFill>
            <a:prstDash val="solid"/>
          </a:ln>
        </p:spPr>
      </p:sp>
      <p:sp>
        <p:nvSpPr>
          <p:cNvPr id="23" name="Shape 12">
            <a:extLst>
              <a:ext uri="{FF2B5EF4-FFF2-40B4-BE49-F238E27FC236}">
                <a16:creationId xmlns:a16="http://schemas.microsoft.com/office/drawing/2014/main" id="{6C736E58-4D0F-9CAC-8D57-C526756A160D}"/>
              </a:ext>
            </a:extLst>
          </p:cNvPr>
          <p:cNvSpPr/>
          <p:nvPr/>
        </p:nvSpPr>
        <p:spPr>
          <a:xfrm>
            <a:off x="731520" y="3994228"/>
            <a:ext cx="54864" cy="731520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24" name="Text 13">
            <a:extLst>
              <a:ext uri="{FF2B5EF4-FFF2-40B4-BE49-F238E27FC236}">
                <a16:creationId xmlns:a16="http://schemas.microsoft.com/office/drawing/2014/main" id="{60F05DE6-8CC5-FEBD-CFC5-052EC65DE2D9}"/>
              </a:ext>
            </a:extLst>
          </p:cNvPr>
          <p:cNvSpPr/>
          <p:nvPr/>
        </p:nvSpPr>
        <p:spPr>
          <a:xfrm>
            <a:off x="1051560" y="3994228"/>
            <a:ext cx="7132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u-RU" sz="1300" dirty="0">
                <a:solidFill>
                  <a:srgbClr val="8A8A8A"/>
                </a:solidFill>
                <a:latin typeface="Racama" pitchFamily="2" charset="0"/>
                <a:ea typeface="Calibri Light" pitchFamily="34" charset="-122"/>
                <a:cs typeface="Calibri Light" pitchFamily="34" charset="-120"/>
              </a:rPr>
              <a:t>Школе не нужно беспокоиться о разработке – все на наших плечах</a:t>
            </a:r>
            <a:endParaRPr lang="en-US" sz="1300" dirty="0">
              <a:latin typeface="Racam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853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400</Words>
  <Application>Microsoft Macintosh PowerPoint</Application>
  <PresentationFormat>On-screen Show (16:9)</PresentationFormat>
  <Paragraphs>95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Racama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edway.space — единое школьное пространство</dc:title>
  <dc:subject>PptxGenJS Presentation</dc:subject>
  <dc:creator>emostrStudio</dc:creator>
  <cp:lastModifiedBy>Матвей Серов</cp:lastModifiedBy>
  <cp:revision>19</cp:revision>
  <dcterms:created xsi:type="dcterms:W3CDTF">2026-04-16T12:54:01Z</dcterms:created>
  <dcterms:modified xsi:type="dcterms:W3CDTF">2026-04-19T14:51:49Z</dcterms:modified>
</cp:coreProperties>
</file>